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79" r:id="rId3"/>
    <p:sldId id="316" r:id="rId4"/>
    <p:sldId id="274" r:id="rId5"/>
    <p:sldId id="277" r:id="rId6"/>
    <p:sldId id="280" r:id="rId7"/>
    <p:sldId id="288" r:id="rId8"/>
    <p:sldId id="302" r:id="rId9"/>
    <p:sldId id="285" r:id="rId10"/>
    <p:sldId id="281" r:id="rId11"/>
    <p:sldId id="282" r:id="rId12"/>
    <p:sldId id="300" r:id="rId13"/>
    <p:sldId id="286" r:id="rId14"/>
    <p:sldId id="283" r:id="rId15"/>
    <p:sldId id="284" r:id="rId16"/>
    <p:sldId id="290" r:id="rId17"/>
    <p:sldId id="292" r:id="rId18"/>
    <p:sldId id="293" r:id="rId19"/>
    <p:sldId id="299" r:id="rId20"/>
    <p:sldId id="298" r:id="rId21"/>
    <p:sldId id="295" r:id="rId22"/>
    <p:sldId id="297" r:id="rId23"/>
    <p:sldId id="291" r:id="rId24"/>
    <p:sldId id="294" r:id="rId25"/>
    <p:sldId id="301" r:id="rId26"/>
    <p:sldId id="303" r:id="rId27"/>
    <p:sldId id="306" r:id="rId28"/>
    <p:sldId id="307" r:id="rId29"/>
    <p:sldId id="313" r:id="rId30"/>
    <p:sldId id="315" r:id="rId31"/>
    <p:sldId id="308" r:id="rId32"/>
    <p:sldId id="310" r:id="rId33"/>
    <p:sldId id="30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B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/>
    <p:restoredTop sz="84439" autoAdjust="0"/>
  </p:normalViewPr>
  <p:slideViewPr>
    <p:cSldViewPr snapToGrid="0" snapToObjects="1">
      <p:cViewPr varScale="1">
        <p:scale>
          <a:sx n="56" d="100"/>
          <a:sy n="56" d="100"/>
        </p:scale>
        <p:origin x="76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981CE-6930-4FE5-8FCD-8534A313A6F7}" type="datetimeFigureOut">
              <a:rPr lang="hu-HU" smtClean="0"/>
              <a:t>2016. 02. 24.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46522-5D13-4875-AACD-B8616C37C0D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0872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2535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Kódlefedettség</a:t>
            </a:r>
          </a:p>
          <a:p>
            <a:r>
              <a:rPr lang="hu-HU" dirty="0"/>
              <a:t>Elágazások</a:t>
            </a:r>
            <a:r>
              <a:rPr lang="hu-HU" baseline="0" dirty="0"/>
              <a:t> vizsgálata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959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</a:rPr>
              <a:t>Bátrabban nyúlunk majd a kódhoz, ha változtatni kell dolgokat. hiszen ha jól le vannak fedve tesztekkel, akkor </a:t>
            </a:r>
            <a:r>
              <a:rPr lang="hu-HU" dirty="0" err="1">
                <a:solidFill>
                  <a:schemeClr val="bg1"/>
                </a:solidFill>
              </a:rPr>
              <a:t>ellenőrízni</a:t>
            </a:r>
            <a:r>
              <a:rPr lang="hu-HU" dirty="0">
                <a:solidFill>
                  <a:schemeClr val="bg1"/>
                </a:solidFill>
              </a:rPr>
              <a:t> tudjuk, hogy a módosításunk nem rontott-e el valamit a rendszerben.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</a:rPr>
              <a:t>A kód </a:t>
            </a:r>
            <a:r>
              <a:rPr lang="hu-HU" dirty="0" err="1">
                <a:solidFill>
                  <a:schemeClr val="bg1"/>
                </a:solidFill>
              </a:rPr>
              <a:t>újrahasznosítható</a:t>
            </a:r>
            <a:r>
              <a:rPr lang="hu-HU" dirty="0">
                <a:solidFill>
                  <a:schemeClr val="bg1"/>
                </a:solidFill>
              </a:rPr>
              <a:t> lesz. Ahhoz, hogy unit testekkel tesztelni tudjunk valamit, modulárisnak kell lennie.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</a:rPr>
              <a:t>Könnyebb </a:t>
            </a:r>
            <a:r>
              <a:rPr lang="hu-HU" dirty="0" err="1">
                <a:solidFill>
                  <a:schemeClr val="bg1"/>
                </a:solidFill>
              </a:rPr>
              <a:t>debuggolni</a:t>
            </a:r>
            <a:r>
              <a:rPr lang="hu-HU" dirty="0">
                <a:solidFill>
                  <a:schemeClr val="bg1"/>
                </a:solidFill>
              </a:rPr>
              <a:t>. Ha kódunk egy teszten elhasal, csak a legutóbbi módosításainkat kell vizsgálni.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u="sng" dirty="0">
                <a:solidFill>
                  <a:schemeClr val="bg1"/>
                </a:solidFill>
              </a:rPr>
              <a:t>A fejlesztés gyorsabb. </a:t>
            </a:r>
            <a:r>
              <a:rPr lang="hu-HU" dirty="0">
                <a:solidFill>
                  <a:schemeClr val="bg1"/>
                </a:solidFill>
              </a:rPr>
              <a:t>Hogyan? Unit tesztek nélkül is ugyanúgy leteszteljük a kódunkat. Elindítjuk az alkalmazást, </a:t>
            </a:r>
            <a:r>
              <a:rPr lang="hu-HU" dirty="0" err="1">
                <a:solidFill>
                  <a:schemeClr val="bg1"/>
                </a:solidFill>
              </a:rPr>
              <a:t>brakepointokat</a:t>
            </a:r>
            <a:r>
              <a:rPr lang="hu-HU" dirty="0">
                <a:solidFill>
                  <a:schemeClr val="bg1"/>
                </a:solidFill>
              </a:rPr>
              <a:t> állítunk be, </a:t>
            </a:r>
            <a:r>
              <a:rPr lang="hu-HU" dirty="0" err="1">
                <a:solidFill>
                  <a:schemeClr val="bg1"/>
                </a:solidFill>
              </a:rPr>
              <a:t>logokat</a:t>
            </a:r>
            <a:r>
              <a:rPr lang="hu-HU" dirty="0">
                <a:solidFill>
                  <a:schemeClr val="bg1"/>
                </a:solidFill>
              </a:rPr>
              <a:t> nézünk, kitöltjük a </a:t>
            </a:r>
            <a:r>
              <a:rPr lang="hu-HU" dirty="0" err="1">
                <a:solidFill>
                  <a:schemeClr val="bg1"/>
                </a:solidFill>
              </a:rPr>
              <a:t>formokat</a:t>
            </a:r>
            <a:r>
              <a:rPr lang="hu-HU" dirty="0">
                <a:solidFill>
                  <a:schemeClr val="bg1"/>
                </a:solidFill>
              </a:rPr>
              <a:t>, stb. A tesztek megírása is időt vesz igénybe, de közel se annyit, mint a fentiek. Ráadásul amit egyszer megírtunk, azt már csak le kell futtatnunk.</a:t>
            </a:r>
            <a:endParaRPr lang="hu-HU" u="sng" dirty="0">
              <a:solidFill>
                <a:schemeClr val="bg1"/>
              </a:solidFill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981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new</a:t>
            </a:r>
            <a:r>
              <a:rPr lang="hu-HU" dirty="0"/>
              <a:t> kulcsszó belebetonozza azt a</a:t>
            </a:r>
            <a:r>
              <a:rPr lang="hu-HU" baseline="0" dirty="0"/>
              <a:t> </a:t>
            </a:r>
            <a:r>
              <a:rPr lang="hu-HU" baseline="0" dirty="0" err="1"/>
              <a:t>Loggert</a:t>
            </a:r>
            <a:r>
              <a:rPr lang="hu-HU" baseline="0" dirty="0"/>
              <a:t> az osztályunkba.</a:t>
            </a:r>
          </a:p>
          <a:p>
            <a:r>
              <a:rPr lang="hu-HU" baseline="0" dirty="0" err="1"/>
              <a:t>Dependency</a:t>
            </a:r>
            <a:r>
              <a:rPr lang="hu-HU" baseline="0" dirty="0"/>
              <a:t> </a:t>
            </a:r>
            <a:r>
              <a:rPr lang="hu-HU" baseline="0" dirty="0" err="1"/>
              <a:t>injectionnel</a:t>
            </a:r>
            <a:r>
              <a:rPr lang="hu-HU" baseline="0" dirty="0"/>
              <a:t>, sőt inkább interfészek alkalmazásával modulárisabbá válik a kód.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0415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Dummy</a:t>
            </a:r>
            <a:r>
              <a:rPr lang="hu-HU" dirty="0"/>
              <a:t> – csak a metódus miatt kell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996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Stub</a:t>
            </a:r>
            <a:r>
              <a:rPr lang="hu-HU" baseline="0" dirty="0"/>
              <a:t> – a metódus és annak visszatérési értéke miatt kell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426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Mock</a:t>
            </a:r>
            <a:r>
              <a:rPr lang="hu-HU" dirty="0"/>
              <a:t>, a metódus,</a:t>
            </a:r>
            <a:r>
              <a:rPr lang="hu-HU" baseline="0" dirty="0"/>
              <a:t> annak paraméterei és a visszatérési érték miatt kell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1891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Fake</a:t>
            </a:r>
            <a:r>
              <a:rPr lang="hu-HU" baseline="0" dirty="0"/>
              <a:t> adatokkal feltöltött objektumok </a:t>
            </a:r>
            <a:r>
              <a:rPr lang="hu-HU" baseline="0" dirty="0" err="1"/>
              <a:t>példányosítására</a:t>
            </a:r>
            <a:r>
              <a:rPr lang="hu-HU" baseline="0" dirty="0"/>
              <a:t> szolgál.</a:t>
            </a:r>
          </a:p>
          <a:p>
            <a:r>
              <a:rPr lang="hu-HU" dirty="0"/>
              <a:t>Nagy mennyiségű objektumot is lehet vele gyártani.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87237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laravellel</a:t>
            </a:r>
            <a:r>
              <a:rPr lang="hu-HU" dirty="0"/>
              <a:t> </a:t>
            </a:r>
            <a:r>
              <a:rPr lang="hu-HU" dirty="0" err="1"/>
              <a:t>shippelt</a:t>
            </a:r>
            <a:r>
              <a:rPr lang="hu-HU" dirty="0"/>
              <a:t> phpunit.xml</a:t>
            </a:r>
          </a:p>
          <a:p>
            <a:r>
              <a:rPr lang="hu-HU" dirty="0" err="1"/>
              <a:t>Example</a:t>
            </a:r>
            <a:r>
              <a:rPr lang="hu-HU" dirty="0"/>
              <a:t> tesztekkel van </a:t>
            </a:r>
            <a:r>
              <a:rPr lang="hu-HU" dirty="0" err="1"/>
              <a:t>flevértezve</a:t>
            </a:r>
            <a:r>
              <a:rPr lang="hu-HU" dirty="0"/>
              <a:t>.</a:t>
            </a:r>
          </a:p>
          <a:p>
            <a:r>
              <a:rPr lang="hu-HU" dirty="0"/>
              <a:t>A </a:t>
            </a:r>
            <a:r>
              <a:rPr lang="hu-HU" dirty="0" err="1"/>
              <a:t>bootstrap</a:t>
            </a:r>
            <a:r>
              <a:rPr lang="hu-HU" baseline="0" dirty="0"/>
              <a:t> során a </a:t>
            </a:r>
            <a:r>
              <a:rPr lang="hu-HU" baseline="0" dirty="0" err="1"/>
              <a:t>composeres</a:t>
            </a:r>
            <a:r>
              <a:rPr lang="hu-HU" baseline="0" dirty="0"/>
              <a:t> </a:t>
            </a:r>
            <a:r>
              <a:rPr lang="hu-HU" baseline="0" dirty="0" err="1"/>
              <a:t>autoloadert</a:t>
            </a:r>
            <a:r>
              <a:rPr lang="hu-HU" baseline="0" dirty="0"/>
              <a:t> húzza be</a:t>
            </a:r>
          </a:p>
          <a:p>
            <a:r>
              <a:rPr lang="hu-HU" baseline="0" dirty="0"/>
              <a:t>A </a:t>
            </a:r>
            <a:r>
              <a:rPr lang="hu-HU" baseline="0" dirty="0" err="1"/>
              <a:t>tests</a:t>
            </a:r>
            <a:r>
              <a:rPr lang="hu-HU" baseline="0" dirty="0"/>
              <a:t> mappából szedi a teszteket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8412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Sqlite</a:t>
            </a:r>
            <a:r>
              <a:rPr lang="hu-HU" dirty="0"/>
              <a:t> </a:t>
            </a:r>
            <a:r>
              <a:rPr lang="hu-HU" dirty="0" err="1"/>
              <a:t>memory</a:t>
            </a:r>
            <a:r>
              <a:rPr lang="hu-HU" dirty="0"/>
              <a:t> </a:t>
            </a:r>
            <a:r>
              <a:rPr lang="hu-HU" dirty="0" err="1"/>
              <a:t>database</a:t>
            </a:r>
            <a:endParaRPr lang="hu-HU" dirty="0"/>
          </a:p>
          <a:p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DatabaseMigrations</a:t>
            </a:r>
            <a:r>
              <a:rPr lang="hu-HU" dirty="0"/>
              <a:t> </a:t>
            </a:r>
            <a:r>
              <a:rPr lang="hu-HU" dirty="0" err="1"/>
              <a:t>trait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0374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Ha memóriával</a:t>
            </a:r>
            <a:r>
              <a:rPr lang="hu-HU" baseline="0" dirty="0"/>
              <a:t> manipuláló adatbázist használunk, akkor ezt ajánlott a tesztünkbe beletenni, mert különben mindig üres adatbázis fogad majd</a:t>
            </a:r>
          </a:p>
          <a:p>
            <a:r>
              <a:rPr lang="hu-HU" baseline="0" dirty="0"/>
              <a:t>A tesztek előtt </a:t>
            </a:r>
            <a:r>
              <a:rPr lang="hu-HU" baseline="0" dirty="0" err="1"/>
              <a:t>migrál</a:t>
            </a:r>
            <a:r>
              <a:rPr lang="hu-HU" baseline="0" dirty="0"/>
              <a:t> (gyors, mert memóriában dolgozunk), a végén pedig </a:t>
            </a:r>
            <a:r>
              <a:rPr lang="hu-HU" baseline="0" dirty="0" err="1"/>
              <a:t>reseteli</a:t>
            </a:r>
            <a:r>
              <a:rPr lang="hu-HU" baseline="0" dirty="0"/>
              <a:t> azokat.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6925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Miért</a:t>
            </a:r>
            <a:r>
              <a:rPr lang="hu-HU" baseline="0" dirty="0"/>
              <a:t> kell hibát találni? Mert minél hamarabb megvan a hiba, annál kevesebb idő azt kijavítani.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46613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facade</a:t>
            </a:r>
            <a:r>
              <a:rPr lang="hu-HU" dirty="0"/>
              <a:t>-ok nehezen </a:t>
            </a:r>
            <a:r>
              <a:rPr lang="hu-HU" dirty="0" err="1"/>
              <a:t>tesztelhetőek</a:t>
            </a:r>
            <a:r>
              <a:rPr lang="hu-HU" dirty="0"/>
              <a:t>,</a:t>
            </a:r>
            <a:r>
              <a:rPr lang="hu-HU" baseline="0" dirty="0"/>
              <a:t> hiszen nem látjuk a mélyben rejlő logikát.</a:t>
            </a:r>
          </a:p>
          <a:p>
            <a:r>
              <a:rPr lang="hu-HU" baseline="0" dirty="0"/>
              <a:t>Gondoljunk csak egy Mail-re, egy DB-re vagy hasonlóra a </a:t>
            </a:r>
            <a:r>
              <a:rPr lang="hu-HU" baseline="0" dirty="0" err="1"/>
              <a:t>laravel</a:t>
            </a:r>
            <a:r>
              <a:rPr lang="hu-HU" baseline="0" dirty="0"/>
              <a:t> esetében.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32997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Senkit ne tévesszen meg, privát metódust nem</a:t>
            </a:r>
            <a:r>
              <a:rPr lang="hu-HU" baseline="0" dirty="0"/>
              <a:t> tesztelünk, viszont tudjuk, hogy tesztünk során ez a kódrészlet is </a:t>
            </a:r>
            <a:r>
              <a:rPr lang="hu-HU" baseline="0" dirty="0" err="1"/>
              <a:t>meghívódik</a:t>
            </a:r>
            <a:r>
              <a:rPr lang="hu-HU" baseline="0" dirty="0"/>
              <a:t>.</a:t>
            </a:r>
          </a:p>
          <a:p>
            <a:r>
              <a:rPr lang="hu-HU" baseline="0" dirty="0"/>
              <a:t>Ezért, hogy ne küldjünk e-mailt, vagy hogy teszteljük, hogy valóban </a:t>
            </a:r>
            <a:r>
              <a:rPr lang="hu-HU" baseline="0" dirty="0" err="1"/>
              <a:t>meghívódik</a:t>
            </a:r>
            <a:r>
              <a:rPr lang="hu-HU" baseline="0" dirty="0"/>
              <a:t>, </a:t>
            </a:r>
            <a:r>
              <a:rPr lang="hu-HU" baseline="0" dirty="0" err="1"/>
              <a:t>stubot</a:t>
            </a:r>
            <a:r>
              <a:rPr lang="hu-HU" baseline="0" dirty="0"/>
              <a:t> kell gyártani belőle.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8220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Szerencsénkre egy ilyen mail metódust is</a:t>
            </a:r>
            <a:r>
              <a:rPr lang="hu-HU" baseline="0" dirty="0"/>
              <a:t> ki tudunk </a:t>
            </a:r>
            <a:r>
              <a:rPr lang="hu-HU" baseline="0" dirty="0" err="1"/>
              <a:t>mockolni</a:t>
            </a:r>
            <a:r>
              <a:rPr lang="hu-HU" baseline="0" dirty="0"/>
              <a:t>, hogy leteszteljünk minden átadott paramétert.</a:t>
            </a:r>
          </a:p>
          <a:p>
            <a:r>
              <a:rPr lang="hu-HU" baseline="0" dirty="0"/>
              <a:t>Ha nem vagyunk kíváncsiak ezekre, akkor elég egy Mail::</a:t>
            </a:r>
            <a:r>
              <a:rPr lang="hu-HU" baseline="0" dirty="0" err="1"/>
              <a:t>prepends</a:t>
            </a:r>
            <a:r>
              <a:rPr lang="hu-HU" baseline="0" dirty="0"/>
              <a:t>(</a:t>
            </a:r>
            <a:r>
              <a:rPr lang="hu-HU" baseline="0" dirty="0" err="1"/>
              <a:t>true</a:t>
            </a:r>
            <a:r>
              <a:rPr lang="hu-HU" baseline="0" dirty="0"/>
              <a:t>) is.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60746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</a:t>
            </a:r>
            <a:r>
              <a:rPr lang="hu-HU" dirty="0" err="1"/>
              <a:t>eloquent</a:t>
            </a:r>
            <a:r>
              <a:rPr lang="hu-HU" baseline="0" dirty="0"/>
              <a:t> esetében szintén egy apróbb </a:t>
            </a:r>
            <a:r>
              <a:rPr lang="hu-HU" baseline="0" dirty="0" err="1"/>
              <a:t>facade-al</a:t>
            </a:r>
            <a:r>
              <a:rPr lang="hu-HU" baseline="0" dirty="0"/>
              <a:t> dolgozunk. </a:t>
            </a:r>
            <a:r>
              <a:rPr lang="hu-HU" baseline="0" dirty="0" err="1"/>
              <a:t>Model</a:t>
            </a:r>
            <a:r>
              <a:rPr lang="hu-HU" baseline="0" dirty="0"/>
              <a:t>::</a:t>
            </a:r>
            <a:r>
              <a:rPr lang="hu-HU" baseline="0" dirty="0" err="1"/>
              <a:t>all</a:t>
            </a:r>
            <a:r>
              <a:rPr lang="hu-HU" baseline="0" dirty="0"/>
              <a:t>() és máris ott van az összes objektum, pedig a logika itt sem az </a:t>
            </a:r>
            <a:r>
              <a:rPr lang="hu-HU" baseline="0" dirty="0" err="1"/>
              <a:t>all</a:t>
            </a:r>
            <a:r>
              <a:rPr lang="hu-HU" baseline="0" dirty="0"/>
              <a:t> metódusban van.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0798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Példa. Tipikus, egyszerű példa,</a:t>
            </a:r>
            <a:r>
              <a:rPr lang="hu-HU" baseline="0" dirty="0"/>
              <a:t> ott a </a:t>
            </a:r>
            <a:r>
              <a:rPr lang="hu-HU" baseline="0" dirty="0" err="1"/>
              <a:t>controller</a:t>
            </a:r>
            <a:r>
              <a:rPr lang="hu-HU" baseline="0" dirty="0"/>
              <a:t> indexében valami, amit ki szeretnénk pl. </a:t>
            </a:r>
            <a:r>
              <a:rPr lang="hu-HU" baseline="0" dirty="0" err="1"/>
              <a:t>listázni</a:t>
            </a:r>
            <a:r>
              <a:rPr lang="hu-HU" baseline="0" dirty="0"/>
              <a:t>. Lekérjük a lapozót hozzá és átadjuk a </a:t>
            </a:r>
            <a:r>
              <a:rPr lang="hu-HU" baseline="0" dirty="0" err="1"/>
              <a:t>view-nak</a:t>
            </a:r>
            <a:r>
              <a:rPr lang="hu-HU" baseline="0" dirty="0"/>
              <a:t>.</a:t>
            </a:r>
          </a:p>
          <a:p>
            <a:r>
              <a:rPr lang="hu-HU" baseline="0" dirty="0"/>
              <a:t>Egyszerűbb alkalmazások esetében ezzel nincs is baj.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7283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repository</a:t>
            </a:r>
            <a:r>
              <a:rPr lang="hu-HU" baseline="0" dirty="0"/>
              <a:t> EGY adott objektum keresésére és tárolására van.</a:t>
            </a:r>
          </a:p>
          <a:p>
            <a:r>
              <a:rPr lang="hu-HU" baseline="0" dirty="0"/>
              <a:t>A DAO adatot fog </a:t>
            </a:r>
            <a:r>
              <a:rPr lang="hu-HU" baseline="0" dirty="0" err="1"/>
              <a:t>elővadászni</a:t>
            </a:r>
            <a:r>
              <a:rPr lang="hu-HU" baseline="0" dirty="0"/>
              <a:t> nekünk, viszont nem köt egy adott objektumhoz</a:t>
            </a:r>
          </a:p>
          <a:p>
            <a:r>
              <a:rPr lang="hu-HU" baseline="0" dirty="0"/>
              <a:t>Ezáltal az adatok lekérésének logikáját átvisszük a </a:t>
            </a:r>
            <a:r>
              <a:rPr lang="hu-HU" baseline="0" dirty="0" err="1"/>
              <a:t>repositoryba</a:t>
            </a:r>
            <a:r>
              <a:rPr lang="hu-HU" baseline="0" dirty="0"/>
              <a:t>.</a:t>
            </a:r>
          </a:p>
          <a:p>
            <a:r>
              <a:rPr lang="hu-HU" baseline="0" dirty="0"/>
              <a:t>A </a:t>
            </a:r>
            <a:r>
              <a:rPr lang="hu-HU" baseline="0" dirty="0" err="1"/>
              <a:t>laravel</a:t>
            </a:r>
            <a:r>
              <a:rPr lang="hu-HU" baseline="0" dirty="0"/>
              <a:t> </a:t>
            </a:r>
            <a:r>
              <a:rPr lang="hu-HU" baseline="0" dirty="0" err="1"/>
              <a:t>IoC</a:t>
            </a:r>
            <a:r>
              <a:rPr lang="hu-HU" baseline="0" dirty="0"/>
              <a:t> </a:t>
            </a:r>
            <a:r>
              <a:rPr lang="hu-HU" baseline="0" dirty="0" err="1"/>
              <a:t>container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35969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Létrehozunk</a:t>
            </a:r>
            <a:r>
              <a:rPr lang="hu-HU" baseline="0" dirty="0"/>
              <a:t> egy </a:t>
            </a:r>
            <a:r>
              <a:rPr lang="hu-HU" baseline="0" dirty="0" err="1"/>
              <a:t>repository</a:t>
            </a:r>
            <a:r>
              <a:rPr lang="hu-HU" baseline="0" dirty="0"/>
              <a:t> osztályt és azon keresztül piszkáljuk a </a:t>
            </a:r>
            <a:r>
              <a:rPr lang="hu-HU" baseline="0" dirty="0" err="1"/>
              <a:t>Modeljeinket</a:t>
            </a:r>
            <a:r>
              <a:rPr lang="hu-HU" baseline="0" dirty="0"/>
              <a:t>. A </a:t>
            </a:r>
            <a:r>
              <a:rPr lang="hu-HU" baseline="0" dirty="0" err="1"/>
              <a:t>repository</a:t>
            </a:r>
            <a:r>
              <a:rPr lang="hu-HU" baseline="0" dirty="0"/>
              <a:t>-t beinjektáljuk a </a:t>
            </a:r>
            <a:r>
              <a:rPr lang="hu-HU" baseline="0" dirty="0" err="1"/>
              <a:t>controllerünkbe</a:t>
            </a:r>
            <a:r>
              <a:rPr lang="hu-HU" baseline="0" dirty="0"/>
              <a:t>, a modellünk egy példányát, ami igazából egy </a:t>
            </a:r>
            <a:r>
              <a:rPr lang="hu-HU" baseline="0" dirty="0" err="1"/>
              <a:t>querybuilder</a:t>
            </a:r>
            <a:r>
              <a:rPr lang="hu-HU" baseline="0" dirty="0"/>
              <a:t> lesz, pedig a </a:t>
            </a:r>
            <a:r>
              <a:rPr lang="hu-HU" baseline="0" dirty="0" err="1"/>
              <a:t>repositoryba</a:t>
            </a:r>
            <a:r>
              <a:rPr lang="hu-HU" baseline="0" dirty="0"/>
              <a:t>.</a:t>
            </a:r>
          </a:p>
          <a:p>
            <a:r>
              <a:rPr lang="hu-HU" baseline="0" dirty="0"/>
              <a:t>Beszédesebb nevű lekéréseket hozunk benne létre, de a háttérben a lekérések ugyanazok maradnak.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86606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23670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Nincsenek</a:t>
            </a:r>
            <a:r>
              <a:rPr lang="hu-HU" baseline="0" dirty="0"/>
              <a:t> </a:t>
            </a:r>
            <a:r>
              <a:rPr lang="hu-HU" baseline="0" dirty="0" err="1"/>
              <a:t>mockok</a:t>
            </a:r>
            <a:r>
              <a:rPr lang="hu-HU" baseline="0" dirty="0"/>
              <a:t>. </a:t>
            </a:r>
          </a:p>
          <a:p>
            <a:r>
              <a:rPr lang="hu-HU" baseline="0" dirty="0"/>
              <a:t>Nagyobb szeletet fed le, mint a unit tesztek</a:t>
            </a:r>
          </a:p>
          <a:p>
            <a:r>
              <a:rPr lang="hu-HU" baseline="0" dirty="0"/>
              <a:t>Kevesebb van belőle, mint unit testből, de tovább is futnak.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09167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Külső szemlélő is megérti</a:t>
            </a:r>
          </a:p>
          <a:p>
            <a:r>
              <a:rPr lang="hu-HU" dirty="0"/>
              <a:t>Black boksz.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619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>
                <a:solidFill>
                  <a:srgbClr val="BEBFCD"/>
                </a:solidFill>
              </a:rPr>
              <a:t>Verifikálás</a:t>
            </a:r>
            <a:r>
              <a:rPr lang="hu-HU" sz="1200" baseline="0" dirty="0">
                <a:solidFill>
                  <a:srgbClr val="BEBFCD"/>
                </a:solidFill>
              </a:rPr>
              <a:t> – ésszerűen lett implementálva „Jól csináltuk amit csináltunk?” </a:t>
            </a:r>
          </a:p>
          <a:p>
            <a:r>
              <a:rPr lang="hu-HU" sz="1200" baseline="0" dirty="0">
                <a:solidFill>
                  <a:srgbClr val="BEBFCD"/>
                </a:solidFill>
              </a:rPr>
              <a:t>Példa.: E-mail küldés -&gt; AMQP – </a:t>
            </a:r>
            <a:r>
              <a:rPr lang="hu-HU" sz="1200" baseline="0" dirty="0" err="1">
                <a:solidFill>
                  <a:srgbClr val="BEBFCD"/>
                </a:solidFill>
              </a:rPr>
              <a:t>Laravel</a:t>
            </a:r>
            <a:r>
              <a:rPr lang="hu-HU" sz="1200" baseline="0" dirty="0">
                <a:solidFill>
                  <a:srgbClr val="BEBFCD"/>
                </a:solidFill>
              </a:rPr>
              <a:t> </a:t>
            </a:r>
            <a:r>
              <a:rPr lang="hu-HU" sz="1200" baseline="0" dirty="0" err="1">
                <a:solidFill>
                  <a:srgbClr val="BEBFCD"/>
                </a:solidFill>
              </a:rPr>
              <a:t>Queue</a:t>
            </a:r>
            <a:endParaRPr lang="hu-HU" sz="1200" baseline="0" dirty="0">
              <a:solidFill>
                <a:srgbClr val="BEBFCD"/>
              </a:solidFill>
            </a:endParaRPr>
          </a:p>
          <a:p>
            <a:r>
              <a:rPr lang="hu-HU" sz="1200" baseline="0" dirty="0" err="1">
                <a:solidFill>
                  <a:srgbClr val="BEBFCD"/>
                </a:solidFill>
              </a:rPr>
              <a:t>Validálás</a:t>
            </a:r>
            <a:r>
              <a:rPr lang="hu-HU" sz="1200" baseline="0" dirty="0">
                <a:solidFill>
                  <a:srgbClr val="BEBFCD"/>
                </a:solidFill>
              </a:rPr>
              <a:t> – leírt követelményeknek megfelel „Azt csináltuk, amit kértek?”</a:t>
            </a:r>
          </a:p>
          <a:p>
            <a:r>
              <a:rPr lang="hu-HU" sz="1200" baseline="0" dirty="0">
                <a:solidFill>
                  <a:srgbClr val="BEBFCD"/>
                </a:solidFill>
              </a:rPr>
              <a:t>Van elfelejtett jelszó e-mailküldés v. nincs?</a:t>
            </a:r>
            <a:endParaRPr lang="hu-HU" sz="1200" dirty="0">
              <a:solidFill>
                <a:srgbClr val="BEBFCD"/>
              </a:solidFill>
            </a:endParaRPr>
          </a:p>
          <a:p>
            <a:r>
              <a:rPr lang="hu-HU" sz="1200" dirty="0">
                <a:solidFill>
                  <a:srgbClr val="BEBFCD"/>
                </a:solidFill>
              </a:rPr>
              <a:t>      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24782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Külső szemlélő</a:t>
            </a:r>
            <a:r>
              <a:rPr lang="hu-HU" baseline="0" dirty="0"/>
              <a:t> számára is érthető</a:t>
            </a:r>
          </a:p>
          <a:p>
            <a:r>
              <a:rPr lang="hu-HU" baseline="0" dirty="0"/>
              <a:t>Tipikusan </a:t>
            </a:r>
            <a:r>
              <a:rPr lang="hu-HU" baseline="0" dirty="0" err="1"/>
              <a:t>black</a:t>
            </a:r>
            <a:r>
              <a:rPr lang="hu-HU" baseline="0" dirty="0"/>
              <a:t>/</a:t>
            </a:r>
            <a:r>
              <a:rPr lang="hu-HU" baseline="0" dirty="0" err="1"/>
              <a:t>grey</a:t>
            </a:r>
            <a:r>
              <a:rPr lang="hu-HU" baseline="0" dirty="0"/>
              <a:t>-boksz</a:t>
            </a:r>
          </a:p>
          <a:p>
            <a:endParaRPr lang="hu-HU" baseline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4638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1656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 a cél?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Leírjuk mi a cél, először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pszeudókód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jelleggel, utána megvalósítjuk azt.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08193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2921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Mindenki teszteli az</a:t>
            </a:r>
            <a:r>
              <a:rPr lang="hu-HU" baseline="0" dirty="0"/>
              <a:t> alkalmazás bizonyos részeit a maga módján.</a:t>
            </a:r>
            <a:br>
              <a:rPr lang="hu-HU" baseline="0" dirty="0"/>
            </a:br>
            <a:r>
              <a:rPr lang="hu-HU" baseline="0" dirty="0"/>
              <a:t>A tesztelő a felállított </a:t>
            </a:r>
            <a:r>
              <a:rPr lang="hu-HU" baseline="0" dirty="0" err="1"/>
              <a:t>scenario</a:t>
            </a:r>
            <a:r>
              <a:rPr lang="hu-HU" baseline="0" dirty="0"/>
              <a:t>-k, tesztesetek alapján.</a:t>
            </a:r>
          </a:p>
          <a:p>
            <a:r>
              <a:rPr lang="hu-HU" baseline="0" dirty="0"/>
              <a:t>A fejlesztő többnyire unit teszteket ír, ritka eset, hogy unit tesztelést más végezne.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4648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>
                <a:solidFill>
                  <a:srgbClr val="BEBFCD"/>
                </a:solidFill>
              </a:rPr>
              <a:t>amíg változnak a specifikációk, addig mélyreható teszteket írni felesleges, mert lehet a változó igényeknek megfelelően újra kell őket írni.</a:t>
            </a:r>
          </a:p>
          <a:p>
            <a:r>
              <a:rPr lang="hu-HU" dirty="0">
                <a:solidFill>
                  <a:srgbClr val="BEBFCD"/>
                </a:solidFill>
              </a:rPr>
              <a:t>Ezért ebben a szakaszban inkább csak „</a:t>
            </a:r>
            <a:r>
              <a:rPr lang="hu-HU" dirty="0" err="1">
                <a:solidFill>
                  <a:srgbClr val="BEBFCD"/>
                </a:solidFill>
              </a:rPr>
              <a:t>scenariokat</a:t>
            </a:r>
            <a:r>
              <a:rPr lang="hu-HU" dirty="0">
                <a:solidFill>
                  <a:srgbClr val="BEBFCD"/>
                </a:solidFill>
              </a:rPr>
              <a:t>” érdemes felsorolni, amit később részletezni lehet.</a:t>
            </a:r>
          </a:p>
          <a:p>
            <a:r>
              <a:rPr lang="hu-HU" dirty="0"/>
              <a:t>Van</a:t>
            </a:r>
            <a:r>
              <a:rPr lang="hu-HU" baseline="0" dirty="0"/>
              <a:t> az a mondás, hogy majd az utolsó X hónapban írjuk a teszteket. Erre az X hónapra már nem lesz idő, mert tesztek nélkül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9353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9950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Unit teszt.</a:t>
            </a:r>
            <a:r>
              <a:rPr lang="hu-HU" baseline="0" dirty="0"/>
              <a:t> Kivesszük az alkalmazásunk egy apró részét, optimális esetben egy osztályt, </a:t>
            </a:r>
            <a:r>
              <a:rPr lang="hu-HU" baseline="0" dirty="0" err="1"/>
              <a:t>példányosítjuk</a:t>
            </a:r>
            <a:r>
              <a:rPr lang="hu-HU" baseline="0" dirty="0"/>
              <a:t> és „stimuláljuk”, hogy megfelelően válaszol-e.</a:t>
            </a:r>
          </a:p>
          <a:p>
            <a:r>
              <a:rPr lang="hu-HU" baseline="0" dirty="0" err="1"/>
              <a:t>Integration</a:t>
            </a:r>
            <a:r>
              <a:rPr lang="hu-HU" baseline="0" dirty="0"/>
              <a:t> teszt: Unit-ok tömkelege, egy-egy komponens</a:t>
            </a:r>
          </a:p>
          <a:p>
            <a:r>
              <a:rPr lang="hu-HU" baseline="0" dirty="0"/>
              <a:t>System teszt: a rendszer egésze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1859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3437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Asszerció</a:t>
            </a:r>
            <a:r>
              <a:rPr lang="hu-HU" dirty="0"/>
              <a:t> : oly kijelentés, amely tényszerűen és nem szükségesként vagy lehetségesként állít valamit</a:t>
            </a:r>
          </a:p>
          <a:p>
            <a:r>
              <a:rPr lang="hu-HU" dirty="0"/>
              <a:t>Olyan,</a:t>
            </a:r>
            <a:r>
              <a:rPr lang="hu-HU" baseline="0" dirty="0"/>
              <a:t> mint egy IF, ami hibát dob, ha nem igaz értéket kap.</a:t>
            </a:r>
          </a:p>
          <a:p>
            <a:r>
              <a:rPr lang="hu-HU" baseline="0" dirty="0"/>
              <a:t>Sokféle </a:t>
            </a:r>
            <a:r>
              <a:rPr lang="hu-HU" baseline="0" dirty="0" err="1"/>
              <a:t>assert</a:t>
            </a:r>
            <a:r>
              <a:rPr lang="hu-HU" baseline="0" dirty="0"/>
              <a:t> van, valamint ezek </a:t>
            </a:r>
            <a:r>
              <a:rPr lang="hu-HU" baseline="0" dirty="0" err="1"/>
              <a:t>bővíthetőek</a:t>
            </a:r>
            <a:r>
              <a:rPr lang="hu-HU" baseline="0" dirty="0"/>
              <a:t> is.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6522-5D13-4875-AACD-B8616C37C0DF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104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5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98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7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7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80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9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10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6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8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35E7D-4ACD-984D-94B9-DD7ED74B6E6E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5DC5A-7174-EF40-BE1F-4DAB7649A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9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10" Type="http://schemas.openxmlformats.org/officeDocument/2006/relationships/image" Target="../media/image45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Tesztelés </a:t>
            </a:r>
            <a:r>
              <a:rPr lang="hu-HU" dirty="0" err="1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Laravel</a:t>
            </a:r>
            <a:r>
              <a:rPr lang="hu-HU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 5 alatt</a:t>
            </a:r>
            <a:endParaRPr lang="en-US" dirty="0">
              <a:solidFill>
                <a:schemeClr val="bg1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1800" b="1" dirty="0">
                <a:solidFill>
                  <a:srgbClr val="BEBFCD"/>
                </a:solidFill>
                <a:latin typeface="Roboto Black" charset="0"/>
                <a:ea typeface="Roboto Black" charset="0"/>
                <a:cs typeface="Roboto Black" charset="0"/>
              </a:rPr>
              <a:t>Papp Krisztián</a:t>
            </a:r>
            <a:endParaRPr lang="en-US" sz="1800" b="1" dirty="0">
              <a:solidFill>
                <a:srgbClr val="BEBFCD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5349875"/>
            <a:ext cx="952500" cy="93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10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Unit testing (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white-box</a:t>
            </a:r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)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20000" y="1458686"/>
            <a:ext cx="8598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BEBFCD"/>
                </a:solidFill>
              </a:rPr>
              <a:t>A rendszer legkisebb egyedülálló elemeit vizsgáljuk.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BEBFCD"/>
                </a:solidFill>
              </a:rPr>
              <a:t>A cél az, hogy meggyőződjünk, minden elem úgy viselkedik, ahogy megtervezték.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7648" y="2399237"/>
            <a:ext cx="4283244" cy="220581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99" y="2399238"/>
            <a:ext cx="6198593" cy="390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5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19999" y="435428"/>
            <a:ext cx="4287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rgbClr val="BEBFCD"/>
                </a:solidFill>
                <a:latin typeface="Roboto Thin"/>
              </a:rPr>
              <a:t>Miért jó ez nekünk?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7357" y="310079"/>
            <a:ext cx="4147458" cy="2943543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19999" y="1491343"/>
            <a:ext cx="66387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Bátrabban nyúlunk a kódhoz.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Újrahasznosíthatóság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Debuggolhatóság</a:t>
            </a:r>
            <a:endParaRPr lang="hu-HU" sz="28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u="sng" dirty="0">
                <a:solidFill>
                  <a:srgbClr val="BEBFCD"/>
                </a:solidFill>
              </a:rPr>
              <a:t>Gyorsabb fejlesztés</a:t>
            </a:r>
          </a:p>
        </p:txBody>
      </p:sp>
    </p:spTree>
    <p:extLst>
      <p:ext uri="{BB962C8B-B14F-4D97-AF65-F5344CB8AC3E}">
        <p14:creationId xmlns:p14="http://schemas.microsoft.com/office/powerpoint/2010/main" val="135111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99" y="1368376"/>
            <a:ext cx="10093361" cy="38965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Test </a:t>
            </a:r>
            <a:r>
              <a:rPr lang="hu-HU" sz="3200" b="1" dirty="0" err="1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Doubles</a:t>
            </a:r>
            <a:endParaRPr lang="en-US" sz="1400" b="1" dirty="0">
              <a:solidFill>
                <a:schemeClr val="bg1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20000" y="1594131"/>
            <a:ext cx="8405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97" y="1368376"/>
            <a:ext cx="10093361" cy="389288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998" y="649414"/>
            <a:ext cx="7825288" cy="581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1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93" y="1316938"/>
            <a:ext cx="7928241" cy="508163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93" y="1316938"/>
            <a:ext cx="8639762" cy="50816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Test 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Doubles</a:t>
            </a:r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 - 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Dummy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2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Test </a:t>
            </a:r>
            <a:r>
              <a:rPr lang="hu-HU" sz="3200" b="1" dirty="0" err="1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Doubles</a:t>
            </a:r>
            <a:r>
              <a:rPr lang="hu-HU" sz="3200" b="1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 - </a:t>
            </a:r>
            <a:r>
              <a:rPr lang="hu-HU" sz="3200" b="1" dirty="0" err="1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Stub</a:t>
            </a:r>
            <a:endParaRPr lang="en-US" sz="1400" b="1" dirty="0">
              <a:solidFill>
                <a:schemeClr val="bg1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276505"/>
            <a:ext cx="8335865" cy="619991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403052"/>
            <a:ext cx="9914492" cy="394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3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Test </a:t>
            </a:r>
            <a:r>
              <a:rPr lang="hu-HU" sz="3200" b="1" dirty="0" err="1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Doubles</a:t>
            </a:r>
            <a:r>
              <a:rPr lang="hu-HU" sz="3200" b="1" dirty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 - </a:t>
            </a:r>
            <a:r>
              <a:rPr lang="hu-HU" sz="3200" b="1" dirty="0" err="1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Mock</a:t>
            </a:r>
            <a:endParaRPr lang="en-US" sz="1400" b="1" dirty="0">
              <a:solidFill>
                <a:schemeClr val="bg1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226018"/>
            <a:ext cx="8192646" cy="628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Test 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Doubles</a:t>
            </a:r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 - 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Fa</a:t>
            </a:r>
            <a:r>
              <a:rPr lang="hu-HU" sz="3200" b="1" strike="sngStrike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ke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tory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208314"/>
            <a:ext cx="10557931" cy="32766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4796281"/>
            <a:ext cx="8297320" cy="1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540000"/>
            <a:ext cx="9294333" cy="536504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Black"/>
              </a:rPr>
              <a:t>/</a:t>
            </a:r>
            <a:r>
              <a:rPr lang="hu-HU" sz="3200" b="1" dirty="0" err="1">
                <a:solidFill>
                  <a:srgbClr val="BEBFCD"/>
                </a:solidFill>
                <a:latin typeface="Roboto Black"/>
              </a:rPr>
              <a:t>tests</a:t>
            </a:r>
            <a:r>
              <a:rPr lang="hu-HU" sz="3200" b="1" dirty="0">
                <a:solidFill>
                  <a:srgbClr val="BEBFCD"/>
                </a:solidFill>
                <a:latin typeface="Roboto Black"/>
              </a:rPr>
              <a:t>/</a:t>
            </a:r>
            <a:br>
              <a:rPr lang="hu-HU" sz="3200" b="1" dirty="0">
                <a:solidFill>
                  <a:srgbClr val="BEBFCD"/>
                </a:solidFill>
                <a:latin typeface="Roboto Black"/>
              </a:rPr>
            </a:br>
            <a:r>
              <a:rPr lang="hu-HU" sz="3200" b="1" dirty="0">
                <a:solidFill>
                  <a:srgbClr val="BEBFCD"/>
                </a:solidFill>
                <a:latin typeface="Roboto Black"/>
              </a:rPr>
              <a:t>	/unit/</a:t>
            </a:r>
            <a:br>
              <a:rPr lang="hu-HU" sz="3200" b="1" dirty="0">
                <a:solidFill>
                  <a:srgbClr val="BEBFCD"/>
                </a:solidFill>
                <a:latin typeface="Roboto Black"/>
              </a:rPr>
            </a:br>
            <a:r>
              <a:rPr lang="hu-HU" sz="3200" b="1" dirty="0">
                <a:solidFill>
                  <a:srgbClr val="BEBFCD"/>
                </a:solidFill>
                <a:latin typeface="Roboto Black"/>
              </a:rPr>
              <a:t>	/</a:t>
            </a:r>
            <a:r>
              <a:rPr lang="hu-HU" sz="3200" b="1" dirty="0" err="1">
                <a:solidFill>
                  <a:srgbClr val="BEBFCD"/>
                </a:solidFill>
                <a:latin typeface="Roboto Black"/>
              </a:rPr>
              <a:t>integration</a:t>
            </a:r>
            <a:r>
              <a:rPr lang="hu-HU" sz="3200" b="1" dirty="0">
                <a:solidFill>
                  <a:srgbClr val="BEBFCD"/>
                </a:solidFill>
                <a:latin typeface="Roboto Black"/>
              </a:rPr>
              <a:t>/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368" y="189466"/>
            <a:ext cx="5573218" cy="65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65" y="1247279"/>
            <a:ext cx="7888077" cy="4930047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826265" y="297455"/>
            <a:ext cx="6621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BEBFCD"/>
                </a:solidFill>
              </a:rPr>
              <a:t>Config/</a:t>
            </a:r>
            <a:r>
              <a:rPr lang="hu-HU" sz="2800" b="1" dirty="0" err="1">
                <a:solidFill>
                  <a:srgbClr val="BEBFCD"/>
                </a:solidFill>
              </a:rPr>
              <a:t>database.php</a:t>
            </a:r>
            <a:endParaRPr lang="hu-HU" sz="2800" b="1" dirty="0">
              <a:solidFill>
                <a:srgbClr val="BEBF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26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826265" y="297455"/>
            <a:ext cx="6621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>
                <a:solidFill>
                  <a:srgbClr val="BEBFCD"/>
                </a:solidFill>
              </a:rPr>
              <a:t>Tests</a:t>
            </a:r>
            <a:r>
              <a:rPr lang="hu-HU" sz="2800" b="1" dirty="0">
                <a:solidFill>
                  <a:srgbClr val="BEBFCD"/>
                </a:solidFill>
              </a:rPr>
              <a:t>/</a:t>
            </a:r>
            <a:r>
              <a:rPr lang="hu-HU" sz="2800" b="1" dirty="0" err="1">
                <a:solidFill>
                  <a:srgbClr val="BEBFCD"/>
                </a:solidFill>
              </a:rPr>
              <a:t>TestCase.php</a:t>
            </a:r>
            <a:endParaRPr lang="hu-HU" sz="2800" b="1" dirty="0">
              <a:solidFill>
                <a:srgbClr val="BEBFCD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707" y="1252279"/>
            <a:ext cx="9526657" cy="382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89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A tesztelés folyamata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19999" y="1537487"/>
            <a:ext cx="11178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BEBFCD"/>
                </a:solidFill>
                <a:latin typeface="Roboto Black" charset="0"/>
                <a:ea typeface="Roboto Black" charset="0"/>
                <a:cs typeface="Roboto Black" charset="0"/>
              </a:rPr>
              <a:t>„A tesztelés az a folyamat, amikor a rendszert vagy annak egyes elemeit értékeljük azzal a szándékkal, hogy meggyőződjünk, kielégíti-e a specifikációban leírt igényeket, vagy sem.”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BEBFCD"/>
                </a:solidFill>
                <a:latin typeface="Roboto Black" charset="0"/>
                <a:ea typeface="Roboto Black" charset="0"/>
                <a:cs typeface="Roboto Black" charset="0"/>
              </a:rPr>
              <a:t>E folyamat során fény derül, hogy vannak-e benne hiányzó követelmények, rések, hibák.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BEBFCD"/>
                </a:solidFill>
                <a:latin typeface="Roboto Black" charset="0"/>
                <a:ea typeface="Roboto Black" charset="0"/>
                <a:cs typeface="Roboto Black" charset="0"/>
              </a:rPr>
              <a:t>A tesztelés legfőbb célja, hogy </a:t>
            </a:r>
            <a:r>
              <a:rPr lang="hu-HU" b="1" u="sng" dirty="0">
                <a:solidFill>
                  <a:srgbClr val="BEBFCD"/>
                </a:solidFill>
                <a:latin typeface="Roboto Black" charset="0"/>
                <a:ea typeface="Roboto Black" charset="0"/>
                <a:cs typeface="Roboto Black" charset="0"/>
              </a:rPr>
              <a:t>hibát találjon</a:t>
            </a:r>
            <a:r>
              <a:rPr lang="hu-HU" b="1" dirty="0">
                <a:solidFill>
                  <a:srgbClr val="BEBFCD"/>
                </a:solidFill>
                <a:latin typeface="Roboto Black" charset="0"/>
                <a:ea typeface="Roboto Black" charset="0"/>
                <a:cs typeface="Roboto Black" charset="0"/>
              </a:rPr>
              <a:t>.</a:t>
            </a:r>
            <a:endParaRPr lang="en-US" b="1" dirty="0">
              <a:solidFill>
                <a:srgbClr val="BEBFCD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9175" y="3505465"/>
            <a:ext cx="4619733" cy="262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0" y="1122362"/>
            <a:ext cx="12251342" cy="2491171"/>
          </a:xfrm>
        </p:spPr>
        <p:txBody>
          <a:bodyPr/>
          <a:lstStyle/>
          <a:p>
            <a:r>
              <a:rPr lang="hu-HU" dirty="0">
                <a:solidFill>
                  <a:srgbClr val="BEBFCD"/>
                </a:solidFill>
                <a:latin typeface="Roboto Black"/>
              </a:rPr>
              <a:t>Mi a helyzet a </a:t>
            </a:r>
            <a:r>
              <a:rPr lang="hu-HU" dirty="0" err="1">
                <a:solidFill>
                  <a:srgbClr val="BEBFCD"/>
                </a:solidFill>
                <a:latin typeface="Roboto Black"/>
              </a:rPr>
              <a:t>Facade</a:t>
            </a:r>
            <a:r>
              <a:rPr lang="hu-HU" dirty="0">
                <a:solidFill>
                  <a:srgbClr val="BEBFCD"/>
                </a:solidFill>
                <a:latin typeface="Roboto Black"/>
              </a:rPr>
              <a:t>-okkal?</a:t>
            </a:r>
          </a:p>
        </p:txBody>
      </p:sp>
    </p:spTree>
    <p:extLst>
      <p:ext uri="{BB962C8B-B14F-4D97-AF65-F5344CB8AC3E}">
        <p14:creationId xmlns:p14="http://schemas.microsoft.com/office/powerpoint/2010/main" val="2798883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62" y="508327"/>
            <a:ext cx="11273781" cy="38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51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62" y="508327"/>
            <a:ext cx="11273781" cy="384333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561" y="475277"/>
            <a:ext cx="11424811" cy="4841548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488561" y="5647788"/>
            <a:ext cx="391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dirty="0">
                <a:solidFill>
                  <a:srgbClr val="BEBFCD"/>
                </a:solidFill>
              </a:rPr>
              <a:t>Statikus metódusok.. </a:t>
            </a:r>
            <a:r>
              <a:rPr lang="hu-HU" sz="2800" dirty="0" err="1">
                <a:solidFill>
                  <a:srgbClr val="BEBFCD"/>
                </a:solidFill>
              </a:rPr>
              <a:t>ajajj</a:t>
            </a:r>
            <a:endParaRPr lang="hu-HU" sz="2800" dirty="0">
              <a:solidFill>
                <a:srgbClr val="BEBF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38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0" y="1122362"/>
            <a:ext cx="12251342" cy="3053127"/>
          </a:xfrm>
        </p:spPr>
        <p:txBody>
          <a:bodyPr/>
          <a:lstStyle/>
          <a:p>
            <a:r>
              <a:rPr lang="hu-HU" dirty="0">
                <a:solidFill>
                  <a:srgbClr val="BEBFCD"/>
                </a:solidFill>
                <a:latin typeface="Roboto Black"/>
              </a:rPr>
              <a:t>Na és az </a:t>
            </a:r>
            <a:r>
              <a:rPr lang="hu-HU" dirty="0" err="1">
                <a:solidFill>
                  <a:srgbClr val="BEBFCD"/>
                </a:solidFill>
                <a:latin typeface="Roboto Black"/>
              </a:rPr>
              <a:t>Eloquenttel</a:t>
            </a:r>
            <a:r>
              <a:rPr lang="hu-HU" dirty="0">
                <a:solidFill>
                  <a:srgbClr val="BEBFCD"/>
                </a:solidFill>
                <a:latin typeface="Roboto Black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2651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61" y="1652260"/>
            <a:ext cx="11360654" cy="3015482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88561" y="445009"/>
            <a:ext cx="7018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dirty="0">
                <a:solidFill>
                  <a:srgbClr val="BEBFCD"/>
                </a:solidFill>
              </a:rPr>
              <a:t>Statikus metódusok! Ha nem lenne még elég…</a:t>
            </a:r>
          </a:p>
        </p:txBody>
      </p:sp>
    </p:spTree>
    <p:extLst>
      <p:ext uri="{BB962C8B-B14F-4D97-AF65-F5344CB8AC3E}">
        <p14:creationId xmlns:p14="http://schemas.microsoft.com/office/powerpoint/2010/main" val="3950988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0" y="1122362"/>
            <a:ext cx="12251342" cy="3053127"/>
          </a:xfrm>
        </p:spPr>
        <p:txBody>
          <a:bodyPr/>
          <a:lstStyle/>
          <a:p>
            <a:r>
              <a:rPr lang="hu-HU" dirty="0">
                <a:solidFill>
                  <a:srgbClr val="BEBFCD"/>
                </a:solidFill>
                <a:latin typeface="Roboto Black"/>
              </a:rPr>
              <a:t>Megoldás: </a:t>
            </a:r>
            <a:br>
              <a:rPr lang="hu-HU" dirty="0">
                <a:solidFill>
                  <a:srgbClr val="BEBFCD"/>
                </a:solidFill>
                <a:latin typeface="Roboto Black"/>
              </a:rPr>
            </a:br>
            <a:r>
              <a:rPr lang="hu-HU" dirty="0" err="1">
                <a:solidFill>
                  <a:srgbClr val="BEBFCD"/>
                </a:solidFill>
                <a:latin typeface="Roboto Black"/>
              </a:rPr>
              <a:t>Repository</a:t>
            </a:r>
            <a:r>
              <a:rPr lang="hu-HU" dirty="0">
                <a:solidFill>
                  <a:srgbClr val="BEBFCD"/>
                </a:solidFill>
                <a:latin typeface="Roboto Black"/>
              </a:rPr>
              <a:t> / DAO!</a:t>
            </a:r>
            <a:br>
              <a:rPr lang="hu-HU" dirty="0">
                <a:solidFill>
                  <a:srgbClr val="BEBFCD"/>
                </a:solidFill>
                <a:latin typeface="Roboto Black"/>
              </a:rPr>
            </a:br>
            <a:r>
              <a:rPr lang="hu-HU" sz="2000" dirty="0">
                <a:solidFill>
                  <a:srgbClr val="BEBFCD"/>
                </a:solidFill>
                <a:latin typeface="Roboto Black"/>
              </a:rPr>
              <a:t>(meg egy kis </a:t>
            </a:r>
            <a:r>
              <a:rPr lang="hu-HU" sz="2000" dirty="0" err="1">
                <a:solidFill>
                  <a:srgbClr val="BEBFCD"/>
                </a:solidFill>
                <a:latin typeface="Roboto Black"/>
              </a:rPr>
              <a:t>Laravel</a:t>
            </a:r>
            <a:r>
              <a:rPr lang="hu-HU" sz="2000" dirty="0">
                <a:solidFill>
                  <a:srgbClr val="BEBFCD"/>
                </a:solidFill>
                <a:latin typeface="Roboto Black"/>
              </a:rPr>
              <a:t> </a:t>
            </a:r>
            <a:r>
              <a:rPr lang="hu-HU" sz="2000" dirty="0" err="1">
                <a:solidFill>
                  <a:srgbClr val="BEBFCD"/>
                </a:solidFill>
                <a:latin typeface="Roboto Black"/>
              </a:rPr>
              <a:t>black</a:t>
            </a:r>
            <a:r>
              <a:rPr lang="hu-HU" sz="2000" dirty="0">
                <a:solidFill>
                  <a:srgbClr val="BEBFCD"/>
                </a:solidFill>
                <a:latin typeface="Roboto Black"/>
              </a:rPr>
              <a:t> </a:t>
            </a:r>
            <a:r>
              <a:rPr lang="hu-HU" sz="2000" dirty="0" err="1">
                <a:solidFill>
                  <a:srgbClr val="BEBFCD"/>
                </a:solidFill>
                <a:latin typeface="Roboto Black"/>
              </a:rPr>
              <a:t>magic</a:t>
            </a:r>
            <a:r>
              <a:rPr lang="hu-HU" sz="2000" dirty="0">
                <a:solidFill>
                  <a:srgbClr val="BEBFCD"/>
                </a:solidFill>
                <a:latin typeface="Roboto Black"/>
              </a:rPr>
              <a:t>)</a:t>
            </a:r>
            <a:endParaRPr lang="hu-HU" dirty="0">
              <a:solidFill>
                <a:srgbClr val="BEBFCD"/>
              </a:solidFill>
              <a:latin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527106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972" y="465956"/>
            <a:ext cx="6893452" cy="373778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972" y="4810097"/>
            <a:ext cx="11228624" cy="110084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972" y="465955"/>
            <a:ext cx="10641532" cy="544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3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88561" y="445009"/>
            <a:ext cx="6883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>
                <a:solidFill>
                  <a:srgbClr val="BEBFCD"/>
                </a:solidFill>
              </a:rPr>
              <a:t>Hogy tegyük az életünket egyszerűbbé?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587829" y="1584888"/>
            <a:ext cx="107659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A konstruktor legyen </a:t>
            </a:r>
            <a:r>
              <a:rPr lang="hu-HU" sz="2800" dirty="0" err="1">
                <a:solidFill>
                  <a:srgbClr val="BEBFCD"/>
                </a:solidFill>
              </a:rPr>
              <a:t>light</a:t>
            </a:r>
            <a:r>
              <a:rPr lang="hu-HU" sz="2800" dirty="0">
                <a:solidFill>
                  <a:srgbClr val="BEBFCD"/>
                </a:solidFill>
              </a:rPr>
              <a:t>. 1 teszt = 1 </a:t>
            </a:r>
            <a:r>
              <a:rPr lang="hu-HU" sz="2800" dirty="0" err="1">
                <a:solidFill>
                  <a:srgbClr val="BEBFCD"/>
                </a:solidFill>
              </a:rPr>
              <a:t>példányosítás</a:t>
            </a:r>
            <a:r>
              <a:rPr lang="hu-HU" sz="2800" dirty="0">
                <a:solidFill>
                  <a:srgbClr val="BEBFCD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Dependency</a:t>
            </a:r>
            <a:r>
              <a:rPr lang="hu-HU" sz="2800" dirty="0">
                <a:solidFill>
                  <a:srgbClr val="BEBFCD"/>
                </a:solidFill>
              </a:rPr>
              <a:t> </a:t>
            </a:r>
            <a:r>
              <a:rPr lang="hu-HU" sz="2800" dirty="0" err="1">
                <a:solidFill>
                  <a:srgbClr val="BEBFCD"/>
                </a:solidFill>
              </a:rPr>
              <a:t>Injection</a:t>
            </a:r>
            <a:r>
              <a:rPr lang="hu-HU" sz="2800" dirty="0">
                <a:solidFill>
                  <a:srgbClr val="BEBFCD"/>
                </a:solidFill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Singletonokat</a:t>
            </a:r>
            <a:r>
              <a:rPr lang="hu-HU" sz="2800" dirty="0">
                <a:solidFill>
                  <a:srgbClr val="BEBFCD"/>
                </a:solidFill>
              </a:rPr>
              <a:t> kerüljük.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Statikus metódusokat szintén (objektumorientált a kódunk, nemde?)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Service -&gt; </a:t>
            </a:r>
            <a:r>
              <a:rPr lang="hu-HU" sz="2800" dirty="0" err="1">
                <a:solidFill>
                  <a:srgbClr val="BEBFCD"/>
                </a:solidFill>
              </a:rPr>
              <a:t>Mock</a:t>
            </a:r>
            <a:endParaRPr lang="hu-HU" sz="28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Tesztjeink legyenek egymástól függetlenek, mindegy mi is a sorrend a futtatásukkor.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BEBF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50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0" y="1122362"/>
            <a:ext cx="12251342" cy="978581"/>
          </a:xfrm>
        </p:spPr>
        <p:txBody>
          <a:bodyPr/>
          <a:lstStyle/>
          <a:p>
            <a:r>
              <a:rPr lang="hu-HU" dirty="0" err="1">
                <a:solidFill>
                  <a:srgbClr val="BEBFCD"/>
                </a:solidFill>
                <a:latin typeface="Roboto Black"/>
              </a:rPr>
              <a:t>Integration</a:t>
            </a:r>
            <a:r>
              <a:rPr lang="hu-HU" dirty="0">
                <a:solidFill>
                  <a:srgbClr val="BEBFCD"/>
                </a:solidFill>
                <a:latin typeface="Roboto Black"/>
              </a:rPr>
              <a:t> </a:t>
            </a:r>
            <a:r>
              <a:rPr lang="hu-HU" dirty="0" err="1">
                <a:solidFill>
                  <a:srgbClr val="BEBFCD"/>
                </a:solidFill>
                <a:latin typeface="Roboto Black"/>
              </a:rPr>
              <a:t>tests</a:t>
            </a:r>
            <a:endParaRPr lang="hu-HU" dirty="0">
              <a:solidFill>
                <a:srgbClr val="BEBFCD"/>
              </a:solidFill>
              <a:latin typeface="Roboto Black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372" y="2818579"/>
            <a:ext cx="2881086" cy="288108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8737" y="3138170"/>
            <a:ext cx="3200400" cy="2044700"/>
          </a:xfrm>
          <a:prstGeom prst="rect">
            <a:avLst/>
          </a:prstGeom>
        </p:spPr>
      </p:pic>
      <p:sp>
        <p:nvSpPr>
          <p:cNvPr id="4" name="Jobbra nyíl 3"/>
          <p:cNvSpPr/>
          <p:nvPr/>
        </p:nvSpPr>
        <p:spPr>
          <a:xfrm>
            <a:off x="4855029" y="3886200"/>
            <a:ext cx="1621971" cy="6204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2227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8823" y="940934"/>
            <a:ext cx="6791325" cy="4562475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488561" y="356159"/>
            <a:ext cx="2331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 err="1">
                <a:solidFill>
                  <a:srgbClr val="BEBFCD"/>
                </a:solidFill>
              </a:rPr>
              <a:t>Codeception</a:t>
            </a:r>
            <a:endParaRPr lang="hu-HU" sz="3200" b="1" dirty="0">
              <a:solidFill>
                <a:srgbClr val="BEBF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3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Verifikálás (design) – 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Validálás</a:t>
            </a:r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 (specifikáció)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834" y="1189728"/>
            <a:ext cx="7311105" cy="551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7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488561" y="356159"/>
            <a:ext cx="2950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 err="1">
                <a:solidFill>
                  <a:srgbClr val="BEBFCD"/>
                </a:solidFill>
              </a:rPr>
              <a:t>Laravel</a:t>
            </a:r>
            <a:r>
              <a:rPr lang="hu-HU" sz="3200" b="1" dirty="0">
                <a:solidFill>
                  <a:srgbClr val="BEBFCD"/>
                </a:solidFill>
              </a:rPr>
              <a:t> </a:t>
            </a:r>
            <a:r>
              <a:rPr lang="hu-HU" sz="3200" b="1" dirty="0" err="1">
                <a:solidFill>
                  <a:srgbClr val="BEBFCD"/>
                </a:solidFill>
              </a:rPr>
              <a:t>TestCase</a:t>
            </a:r>
            <a:endParaRPr lang="hu-HU" sz="3200" b="1" dirty="0">
              <a:solidFill>
                <a:srgbClr val="BEBFCD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2666" y="1140640"/>
            <a:ext cx="6696647" cy="52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91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88561" y="445009"/>
            <a:ext cx="9044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>
                <a:solidFill>
                  <a:srgbClr val="BEBFCD"/>
                </a:solidFill>
              </a:rPr>
              <a:t>TDD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7641" y="0"/>
            <a:ext cx="80367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547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180" y="214312"/>
            <a:ext cx="2143125" cy="2143125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>
          <a:xfrm>
            <a:off x="751114" y="560955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b="1" dirty="0">
                <a:solidFill>
                  <a:srgbClr val="BEBFCD"/>
                </a:solidFill>
              </a:rPr>
              <a:t>„Bolond az, aki mindig ugyanazt csinálja, de más eredményt remél tőle”</a:t>
            </a: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949" y="214312"/>
            <a:ext cx="5820422" cy="5263443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583" y="214311"/>
            <a:ext cx="6769786" cy="5263443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875" y="434221"/>
            <a:ext cx="8246307" cy="2847824"/>
          </a:xfrm>
          <a:prstGeom prst="rect">
            <a:avLst/>
          </a:prstGeom>
        </p:spPr>
      </p:pic>
      <p:pic>
        <p:nvPicPr>
          <p:cNvPr id="19" name="Kép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644" y="554660"/>
            <a:ext cx="8925787" cy="4009347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095" y="653909"/>
            <a:ext cx="8967987" cy="326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5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0" y="1122362"/>
            <a:ext cx="12251342" cy="3053127"/>
          </a:xfrm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Roboto Black"/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98633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Ki végzi a tesztelést?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19999" y="1537487"/>
            <a:ext cx="8165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Software </a:t>
            </a:r>
            <a:r>
              <a:rPr lang="hu-HU" sz="2400" dirty="0" err="1">
                <a:solidFill>
                  <a:srgbClr val="BEBFCD"/>
                </a:solidFill>
              </a:rPr>
              <a:t>Tester</a:t>
            </a:r>
            <a:endParaRPr lang="hu-HU" sz="24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u="sng" dirty="0">
                <a:solidFill>
                  <a:srgbClr val="BEBFCD"/>
                </a:solidFill>
              </a:rPr>
              <a:t>Software </a:t>
            </a:r>
            <a:r>
              <a:rPr lang="hu-HU" sz="2400" b="1" u="sng" dirty="0" err="1">
                <a:solidFill>
                  <a:srgbClr val="BEBFCD"/>
                </a:solidFill>
              </a:rPr>
              <a:t>Developer</a:t>
            </a:r>
            <a:endParaRPr lang="hu-HU" sz="2400" b="1" u="sng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Project Lead/Manager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End </a:t>
            </a:r>
            <a:r>
              <a:rPr lang="hu-HU" sz="2400" dirty="0" err="1">
                <a:solidFill>
                  <a:srgbClr val="BEBFCD"/>
                </a:solidFill>
              </a:rPr>
              <a:t>User</a:t>
            </a:r>
            <a:r>
              <a:rPr lang="hu-HU" sz="2400" dirty="0">
                <a:solidFill>
                  <a:srgbClr val="BEBFCD"/>
                </a:solidFill>
              </a:rPr>
              <a:t> (</a:t>
            </a:r>
            <a:r>
              <a:rPr lang="hu-HU" sz="2400" dirty="0" err="1">
                <a:solidFill>
                  <a:srgbClr val="BEBFCD"/>
                </a:solidFill>
              </a:rPr>
              <a:t>Customer</a:t>
            </a:r>
            <a:r>
              <a:rPr lang="hu-HU" sz="2400" dirty="0">
                <a:solidFill>
                  <a:srgbClr val="BEBFCD"/>
                </a:solidFill>
              </a:rPr>
              <a:t>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678" y="540000"/>
            <a:ext cx="4959698" cy="352955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148575" y="4767943"/>
            <a:ext cx="452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rgbClr val="BEBFCD"/>
                </a:solidFill>
              </a:rPr>
              <a:t>MINDENKI</a:t>
            </a:r>
          </a:p>
        </p:txBody>
      </p:sp>
      <p:sp>
        <p:nvSpPr>
          <p:cNvPr id="6" name="Lefelé nyíl 5"/>
          <p:cNvSpPr/>
          <p:nvPr/>
        </p:nvSpPr>
        <p:spPr>
          <a:xfrm>
            <a:off x="2018371" y="3323063"/>
            <a:ext cx="401444" cy="12823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454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Mikor kezdjünk tesztelni?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868" y="625270"/>
            <a:ext cx="5724814" cy="3964307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859971" y="1436914"/>
            <a:ext cx="64334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BEBFCD"/>
                </a:solidFill>
              </a:rPr>
              <a:t>   Minél korábban</a:t>
            </a:r>
          </a:p>
          <a:p>
            <a:endParaRPr lang="hu-HU" sz="2400" dirty="0">
              <a:solidFill>
                <a:srgbClr val="BEBFCD"/>
              </a:solidFill>
            </a:endParaRPr>
          </a:p>
          <a:p>
            <a:endParaRPr lang="hu-HU" sz="2400" dirty="0">
              <a:solidFill>
                <a:srgbClr val="BEBFCD"/>
              </a:solidFill>
            </a:endParaRPr>
          </a:p>
          <a:p>
            <a:endParaRPr lang="hu-HU" sz="2400" dirty="0">
              <a:solidFill>
                <a:srgbClr val="BEBFCD"/>
              </a:solidFill>
            </a:endParaRPr>
          </a:p>
          <a:p>
            <a:r>
              <a:rPr lang="hu-HU" sz="2400" dirty="0">
                <a:solidFill>
                  <a:srgbClr val="BEBFCD"/>
                </a:solidFill>
              </a:rPr>
              <a:t>	DE!</a:t>
            </a:r>
          </a:p>
          <a:p>
            <a:endParaRPr lang="hu-HU" sz="2400" dirty="0">
              <a:solidFill>
                <a:srgbClr val="BEBFCD"/>
              </a:solidFill>
            </a:endParaRPr>
          </a:p>
          <a:p>
            <a:endParaRPr lang="hu-HU" sz="2400" dirty="0">
              <a:solidFill>
                <a:srgbClr val="BEBFCD"/>
              </a:solidFill>
            </a:endParaRPr>
          </a:p>
          <a:p>
            <a:r>
              <a:rPr lang="hu-HU" sz="2400" dirty="0">
                <a:solidFill>
                  <a:srgbClr val="BEBFCD"/>
                </a:solidFill>
              </a:rPr>
              <a:t>Változó specifikációk -&gt; </a:t>
            </a:r>
            <a:r>
              <a:rPr lang="hu-HU" sz="2400" dirty="0" err="1">
                <a:solidFill>
                  <a:srgbClr val="BEBFCD"/>
                </a:solidFill>
              </a:rPr>
              <a:t>Scenario</a:t>
            </a:r>
            <a:endParaRPr lang="hu-HU" sz="2400" dirty="0">
              <a:solidFill>
                <a:srgbClr val="BEBFCD"/>
              </a:solidFill>
            </a:endParaRPr>
          </a:p>
          <a:p>
            <a:endParaRPr lang="hu-HU" sz="2400" dirty="0">
              <a:solidFill>
                <a:srgbClr val="BEBFCD"/>
              </a:solidFill>
            </a:endParaRPr>
          </a:p>
          <a:p>
            <a:endParaRPr lang="hu-HU" sz="2400" dirty="0">
              <a:solidFill>
                <a:srgbClr val="BEBFCD"/>
              </a:solidFill>
            </a:endParaRPr>
          </a:p>
          <a:p>
            <a:r>
              <a:rPr lang="hu-HU" sz="2400" dirty="0">
                <a:solidFill>
                  <a:srgbClr val="BEBFCD"/>
                </a:solidFill>
              </a:rPr>
              <a:t>„Majd az utolsó X hónapban!”</a:t>
            </a:r>
          </a:p>
        </p:txBody>
      </p:sp>
      <p:sp>
        <p:nvSpPr>
          <p:cNvPr id="3" name="Lefelé nyíl 2"/>
          <p:cNvSpPr/>
          <p:nvPr/>
        </p:nvSpPr>
        <p:spPr>
          <a:xfrm>
            <a:off x="1895707" y="2018371"/>
            <a:ext cx="334537" cy="769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Lefelé nyíl 3"/>
          <p:cNvSpPr/>
          <p:nvPr/>
        </p:nvSpPr>
        <p:spPr>
          <a:xfrm>
            <a:off x="1895706" y="3405938"/>
            <a:ext cx="334537" cy="4795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63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Tesztek csoportosítása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905806" y="1594131"/>
            <a:ext cx="3971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BEBFCD"/>
                </a:solidFill>
              </a:rPr>
              <a:t>Módszer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Black-</a:t>
            </a:r>
            <a:r>
              <a:rPr lang="hu-HU" sz="2400" dirty="0" err="1">
                <a:solidFill>
                  <a:srgbClr val="BEBFCD"/>
                </a:solidFill>
              </a:rPr>
              <a:t>box</a:t>
            </a:r>
            <a:endParaRPr lang="hu-HU" sz="2400" dirty="0">
              <a:solidFill>
                <a:srgbClr val="BEBFC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u="sng" dirty="0">
                <a:solidFill>
                  <a:srgbClr val="BEBFCD"/>
                </a:solidFill>
              </a:rPr>
              <a:t>White-</a:t>
            </a:r>
            <a:r>
              <a:rPr lang="hu-HU" sz="2400" b="1" u="sng" dirty="0" err="1">
                <a:solidFill>
                  <a:srgbClr val="BEBFCD"/>
                </a:solidFill>
              </a:rPr>
              <a:t>box</a:t>
            </a:r>
            <a:endParaRPr lang="hu-HU" sz="2400" b="1" u="sng" dirty="0">
              <a:solidFill>
                <a:srgbClr val="BEBFC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Gray-</a:t>
            </a:r>
            <a:r>
              <a:rPr lang="hu-HU" sz="2400" dirty="0" err="1">
                <a:solidFill>
                  <a:srgbClr val="BEBFCD"/>
                </a:solidFill>
              </a:rPr>
              <a:t>box</a:t>
            </a:r>
            <a:endParaRPr lang="hu-HU" sz="2400" dirty="0">
              <a:solidFill>
                <a:srgbClr val="BEBFCD"/>
              </a:solidFill>
            </a:endParaRPr>
          </a:p>
          <a:p>
            <a:endParaRPr lang="hu-HU" sz="2400" dirty="0">
              <a:solidFill>
                <a:srgbClr val="BEBFCD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872400" y="1689887"/>
            <a:ext cx="39717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BEBFCD"/>
                </a:solidFill>
              </a:rPr>
              <a:t>Típus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Manuális tesztelés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u="sng" dirty="0">
                <a:solidFill>
                  <a:srgbClr val="BEBFCD"/>
                </a:solidFill>
              </a:rPr>
              <a:t>Automatizált tesztelés</a:t>
            </a:r>
          </a:p>
          <a:p>
            <a:endParaRPr lang="hu-HU" sz="2400" dirty="0">
              <a:solidFill>
                <a:srgbClr val="BEBFCD"/>
              </a:solidFill>
            </a:endParaRPr>
          </a:p>
          <a:p>
            <a:r>
              <a:rPr lang="hu-HU" sz="2400" dirty="0">
                <a:solidFill>
                  <a:srgbClr val="BEBFCD"/>
                </a:solidFill>
              </a:rPr>
              <a:t>Szint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u="sng" dirty="0">
                <a:solidFill>
                  <a:srgbClr val="BEBFCD"/>
                </a:solidFill>
              </a:rPr>
              <a:t>Unit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u="sng" dirty="0" err="1">
                <a:solidFill>
                  <a:srgbClr val="BEBFCD"/>
                </a:solidFill>
              </a:rPr>
              <a:t>Integration</a:t>
            </a:r>
            <a:r>
              <a:rPr lang="hu-HU" sz="2400" b="1" u="sng" dirty="0">
                <a:solidFill>
                  <a:srgbClr val="BEBFCD"/>
                </a:solidFill>
              </a:rPr>
              <a:t>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System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u="sng" dirty="0" err="1">
                <a:solidFill>
                  <a:srgbClr val="BEBFCD"/>
                </a:solidFill>
              </a:rPr>
              <a:t>Regression</a:t>
            </a:r>
            <a:r>
              <a:rPr lang="hu-HU" sz="2400" b="1" u="sng" dirty="0">
                <a:solidFill>
                  <a:srgbClr val="BEBFCD"/>
                </a:solidFill>
              </a:rPr>
              <a:t>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>
                <a:solidFill>
                  <a:srgbClr val="BEBFCD"/>
                </a:solidFill>
              </a:rPr>
              <a:t>Acceptance</a:t>
            </a:r>
            <a:r>
              <a:rPr lang="hu-HU" sz="2400" dirty="0">
                <a:solidFill>
                  <a:srgbClr val="BEBFCD"/>
                </a:solidFill>
              </a:rPr>
              <a:t>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>
                <a:solidFill>
                  <a:srgbClr val="BEBFCD"/>
                </a:solidFill>
              </a:rPr>
              <a:t>Alpha</a:t>
            </a:r>
            <a:r>
              <a:rPr lang="hu-HU" sz="2400" dirty="0">
                <a:solidFill>
                  <a:srgbClr val="BEBFCD"/>
                </a:solidFill>
              </a:rPr>
              <a:t>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Beta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BEBFCD"/>
                </a:solidFill>
              </a:rPr>
              <a:t>…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806" y="3696693"/>
            <a:ext cx="27622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9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284828"/>
            <a:ext cx="8893628" cy="50026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Elemek kapcsolata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3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19999" y="435428"/>
            <a:ext cx="4287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rgbClr val="BEBFCD"/>
                </a:solidFill>
                <a:latin typeface="Roboto Thin"/>
              </a:rPr>
              <a:t>Test </a:t>
            </a:r>
            <a:r>
              <a:rPr lang="hu-HU" sz="3200" b="1" dirty="0" err="1">
                <a:solidFill>
                  <a:srgbClr val="BEBFCD"/>
                </a:solidFill>
                <a:latin typeface="Roboto Thin"/>
              </a:rPr>
              <a:t>Frameworks</a:t>
            </a:r>
            <a:endParaRPr lang="hu-HU" sz="3200" b="1" dirty="0">
              <a:solidFill>
                <a:srgbClr val="BEBFCD"/>
              </a:solidFill>
              <a:latin typeface="Roboto Thin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719999" y="1491343"/>
            <a:ext cx="66387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PHPUnit</a:t>
            </a:r>
            <a:endParaRPr lang="hu-HU" sz="28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Selenium</a:t>
            </a:r>
            <a:endParaRPr lang="hu-HU" sz="28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PHPSpec</a:t>
            </a:r>
            <a:endParaRPr lang="hu-HU" sz="28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Behat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 err="1">
                <a:solidFill>
                  <a:srgbClr val="BEBFCD"/>
                </a:solidFill>
              </a:rPr>
              <a:t>Codeception</a:t>
            </a:r>
            <a:endParaRPr lang="hu-HU" sz="2800" dirty="0">
              <a:solidFill>
                <a:srgbClr val="BEBFC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BEBFCD"/>
                </a:solidFill>
              </a:rPr>
              <a:t>…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920" y="811858"/>
            <a:ext cx="5097880" cy="1782592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1305" y="3266066"/>
            <a:ext cx="5612247" cy="302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1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540000"/>
            <a:ext cx="9144000" cy="1054131"/>
          </a:xfrm>
        </p:spPr>
        <p:txBody>
          <a:bodyPr anchor="t" anchorCtr="0">
            <a:normAutofit/>
          </a:bodyPr>
          <a:lstStyle/>
          <a:p>
            <a:pPr algn="l"/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Arre</a:t>
            </a:r>
            <a:r>
              <a:rPr lang="hu-HU" sz="3200" b="1" dirty="0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…</a:t>
            </a:r>
            <a:r>
              <a:rPr lang="hu-HU" sz="3200" b="1" dirty="0" err="1">
                <a:solidFill>
                  <a:srgbClr val="BEBFCD"/>
                </a:solidFill>
                <a:latin typeface="Roboto Thin" charset="0"/>
                <a:ea typeface="Roboto Thin" charset="0"/>
                <a:cs typeface="Roboto Thin" charset="0"/>
              </a:rPr>
              <a:t>assert</a:t>
            </a:r>
            <a:endParaRPr lang="en-US" sz="1400" b="1" dirty="0">
              <a:solidFill>
                <a:srgbClr val="BEBFCD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5349875"/>
            <a:ext cx="952500" cy="93761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20000" y="1594131"/>
            <a:ext cx="8405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484013"/>
            <a:ext cx="10704479" cy="287611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0939" y="312638"/>
            <a:ext cx="4884931" cy="620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7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3350</TotalTime>
  <Words>1115</Words>
  <Application>Microsoft Office PowerPoint</Application>
  <PresentationFormat>Szélesvásznú</PresentationFormat>
  <Paragraphs>181</Paragraphs>
  <Slides>33</Slides>
  <Notes>33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Roboto Black</vt:lpstr>
      <vt:lpstr>Roboto Thin</vt:lpstr>
      <vt:lpstr>Office Theme</vt:lpstr>
      <vt:lpstr>Tesztelés Laravel 5 alatt</vt:lpstr>
      <vt:lpstr>A tesztelés folyamata</vt:lpstr>
      <vt:lpstr>Verifikálás (design) – Validálás (specifikáció)</vt:lpstr>
      <vt:lpstr>Ki végzi a tesztelést?</vt:lpstr>
      <vt:lpstr>Mikor kezdjünk tesztelni?</vt:lpstr>
      <vt:lpstr>Tesztek csoportosítása</vt:lpstr>
      <vt:lpstr>Elemek kapcsolata</vt:lpstr>
      <vt:lpstr>PowerPoint-bemutató</vt:lpstr>
      <vt:lpstr>Arre…assert</vt:lpstr>
      <vt:lpstr>Unit testing (white-box)</vt:lpstr>
      <vt:lpstr>PowerPoint-bemutató</vt:lpstr>
      <vt:lpstr>Test Doubles</vt:lpstr>
      <vt:lpstr>Test Doubles - Dummy</vt:lpstr>
      <vt:lpstr>Test Doubles - Stub</vt:lpstr>
      <vt:lpstr>Test Doubles - Mock</vt:lpstr>
      <vt:lpstr>Test Doubles - Faketory</vt:lpstr>
      <vt:lpstr>/tests/  /unit/  /integration/</vt:lpstr>
      <vt:lpstr>PowerPoint-bemutató</vt:lpstr>
      <vt:lpstr>PowerPoint-bemutató</vt:lpstr>
      <vt:lpstr>Mi a helyzet a Facade-okkal?</vt:lpstr>
      <vt:lpstr>PowerPoint-bemutató</vt:lpstr>
      <vt:lpstr>PowerPoint-bemutató</vt:lpstr>
      <vt:lpstr>Na és az Eloquenttel?</vt:lpstr>
      <vt:lpstr>PowerPoint-bemutató</vt:lpstr>
      <vt:lpstr>Megoldás:  Repository / DAO! (meg egy kis Laravel black magic)</vt:lpstr>
      <vt:lpstr>PowerPoint-bemutató</vt:lpstr>
      <vt:lpstr>PowerPoint-bemutató</vt:lpstr>
      <vt:lpstr>Integration tests</vt:lpstr>
      <vt:lpstr>PowerPoint-bemutató</vt:lpstr>
      <vt:lpstr>PowerPoint-bemutató</vt:lpstr>
      <vt:lpstr>PowerPoint-bemutató</vt:lpstr>
      <vt:lpstr>PowerPoint-bemutató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 itt a főcím</dc:title>
  <dc:creator>Microsoft Office User</dc:creator>
  <cp:lastModifiedBy>Krisztián Papp</cp:lastModifiedBy>
  <cp:revision>237</cp:revision>
  <dcterms:created xsi:type="dcterms:W3CDTF">2015-11-24T19:45:44Z</dcterms:created>
  <dcterms:modified xsi:type="dcterms:W3CDTF">2016-02-24T17:34:59Z</dcterms:modified>
</cp:coreProperties>
</file>